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69" r:id="rId4"/>
    <p:sldId id="273" r:id="rId5"/>
    <p:sldId id="274" r:id="rId6"/>
    <p:sldId id="275" r:id="rId7"/>
    <p:sldId id="278" r:id="rId8"/>
    <p:sldId id="276" r:id="rId9"/>
    <p:sldId id="277" r:id="rId10"/>
    <p:sldId id="26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3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84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7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5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3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9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6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0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Setting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2188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corollario di quanto detto, è stato possibile impostare il timer3 della STM32F4 affinché venga generato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  <a:p>
            <a:pPr marL="0" indent="0">
              <a:buNone/>
            </a:pPr>
            <a:r>
              <a:rPr lang="it-IT" dirty="0"/>
              <a:t>Ciò impostando i registri a:</a:t>
            </a:r>
          </a:p>
          <a:p>
            <a:pPr marL="0" indent="0">
              <a:buNone/>
            </a:pPr>
            <a:r>
              <a:rPr lang="it-IT" dirty="0" err="1"/>
              <a:t>Prescaler</a:t>
            </a:r>
            <a:r>
              <a:rPr lang="it-IT" dirty="0"/>
              <a:t> = 1</a:t>
            </a:r>
          </a:p>
          <a:p>
            <a:pPr marL="0" indent="0">
              <a:buNone/>
            </a:pPr>
            <a:r>
              <a:rPr lang="it-IT" dirty="0" err="1"/>
              <a:t>LimitCounter</a:t>
            </a:r>
            <a:r>
              <a:rPr lang="it-IT" dirty="0"/>
              <a:t> = 999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rmAutofit/>
          </a:bodyPr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>
            <a:normAutofit/>
          </a:bodyPr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72641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471131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tramite SDN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>
            <a:cxnSpLocks/>
          </p:cNvCxnSpPr>
          <p:nvPr/>
        </p:nvCxnSpPr>
        <p:spPr>
          <a:xfrm flipV="1">
            <a:off x="2737368" y="116513"/>
            <a:ext cx="0" cy="283270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2E204ADE-EF21-48A1-B978-1FE4ADFA2878}"/>
                    </a:ext>
                  </a:extLst>
                </p:cNvPr>
                <p:cNvSpPr txBox="1"/>
                <p:nvPr/>
              </p:nvSpPr>
              <p:spPr>
                <a:xfrm>
                  <a:off x="3360133" y="3033747"/>
                  <a:ext cx="188340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100" dirty="0"/>
                    <a:t>Riceve richieste da SDN e le inoltra usando EMP.</a:t>
                  </a:r>
                </a:p>
                <a:p>
                  <a:r>
                    <a:rPr lang="it-IT" sz="1100" dirty="0"/>
                    <a:t>Rende disponibile alla rete il feedback di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it-IT" sz="1100" dirty="0"/>
                    <a:t>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it-IT" sz="1100" dirty="0"/>
                    <a:t> </a:t>
                  </a:r>
                </a:p>
              </p:txBody>
            </p:sp>
          </mc:Choice>
          <mc:Fallback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2E204ADE-EF21-48A1-B978-1FE4ADFA2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133" y="3033747"/>
                  <a:ext cx="1883404" cy="769441"/>
                </a:xfrm>
                <a:prstGeom prst="rect">
                  <a:avLst/>
                </a:prstGeom>
                <a:blipFill>
                  <a:blip r:embed="rId3"/>
                  <a:stretch>
                    <a:fillRect t="-794" r="-1294" b="-47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9EA526B-EA20-4E4A-8BD3-2986108A863B}"/>
              </a:ext>
            </a:extLst>
          </p:cNvPr>
          <p:cNvGrpSpPr/>
          <p:nvPr/>
        </p:nvGrpSpPr>
        <p:grpSpPr>
          <a:xfrm>
            <a:off x="6717705" y="1949412"/>
            <a:ext cx="5253301" cy="3629891"/>
            <a:chOff x="6717705" y="1949412"/>
            <a:chExt cx="5253301" cy="3629891"/>
          </a:xfrm>
        </p:grpSpPr>
        <p:pic>
          <p:nvPicPr>
            <p:cNvPr id="10" name="Immagine 9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405B11B9-3E97-49BA-BE90-73CCD23D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523347" y="2577424"/>
              <a:ext cx="1595278" cy="1112896"/>
            </a:xfrm>
            <a:prstGeom prst="rect">
              <a:avLst/>
            </a:prstGeom>
          </p:spPr>
        </p:pic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34154A3-C9C8-43A5-A09C-00E3752331DF}"/>
                </a:ext>
              </a:extLst>
            </p:cNvPr>
            <p:cNvGrpSpPr/>
            <p:nvPr/>
          </p:nvGrpSpPr>
          <p:grpSpPr>
            <a:xfrm>
              <a:off x="6717705" y="1949412"/>
              <a:ext cx="5253301" cy="3629891"/>
              <a:chOff x="3560319" y="951676"/>
              <a:chExt cx="8579900" cy="5392231"/>
            </a:xfrm>
          </p:grpSpPr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9C1AA502-5ABC-466C-BF89-2F9D006C5D33}"/>
                  </a:ext>
                </a:extLst>
              </p:cNvPr>
              <p:cNvSpPr txBox="1"/>
              <p:nvPr/>
            </p:nvSpPr>
            <p:spPr>
              <a:xfrm>
                <a:off x="4227640" y="5795261"/>
                <a:ext cx="3830511" cy="54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2Khz Sampling</a:t>
                </a:r>
              </a:p>
            </p:txBody>
          </p: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6EC0C12-B111-43CE-8521-8859E7E5AEC0}"/>
                  </a:ext>
                </a:extLst>
              </p:cNvPr>
              <p:cNvGrpSpPr/>
              <p:nvPr/>
            </p:nvGrpSpPr>
            <p:grpSpPr>
              <a:xfrm>
                <a:off x="7650840" y="2188133"/>
                <a:ext cx="4489379" cy="2660847"/>
                <a:chOff x="7171267" y="1983499"/>
                <a:chExt cx="2235200" cy="1635995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78BDD83C-FCF0-4200-823F-156F296FD529}"/>
                    </a:ext>
                  </a:extLst>
                </p:cNvPr>
                <p:cNvSpPr/>
                <p:nvPr/>
              </p:nvSpPr>
              <p:spPr>
                <a:xfrm>
                  <a:off x="7171267" y="1983499"/>
                  <a:ext cx="2235200" cy="1635995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" name="Immagine 3">
                  <a:extLst>
                    <a:ext uri="{FF2B5EF4-FFF2-40B4-BE49-F238E27FC236}">
                      <a16:creationId xmlns:a16="http://schemas.microsoft.com/office/drawing/2014/main" id="{A17E413B-F8E4-466B-9879-670D46D9D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8467" y="2087034"/>
                  <a:ext cx="1428415" cy="150124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ln w="381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700" dirty="0"/>
                    </a:p>
                  </p:txBody>
                </p:sp>
              </mc:Choice>
              <mc:Fallback xmlns="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ln w="38100"/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900" b="0" dirty="0"/>
                    </a:p>
                  </p:txBody>
                </p:sp>
              </mc:Choice>
              <mc:Fallback xmlns="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556"/>
                      </a:stretch>
                    </a:blipFill>
                    <a:ln w="38100"/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Connettore 2 7">
                  <a:extLst>
                    <a:ext uri="{FF2B5EF4-FFF2-40B4-BE49-F238E27FC236}">
                      <a16:creationId xmlns:a16="http://schemas.microsoft.com/office/drawing/2014/main" id="{1F158068-F040-4A7F-8AED-E14AAB9EE659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7618467" y="2482807"/>
                  <a:ext cx="145379" cy="11825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9C4F5E2D-EFB9-4D8A-ADF9-4709F20D8402}"/>
                  </a:ext>
                </a:extLst>
              </p:cNvPr>
              <p:cNvCxnSpPr>
                <a:cxnSpLocks/>
                <a:stCxn id="12" idx="3"/>
                <a:endCxn id="6" idx="1"/>
              </p:cNvCxnSpPr>
              <p:nvPr/>
            </p:nvCxnSpPr>
            <p:spPr>
              <a:xfrm>
                <a:off x="7334739" y="2996821"/>
                <a:ext cx="723411" cy="340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a gomito 42">
                <a:extLst>
                  <a:ext uri="{FF2B5EF4-FFF2-40B4-BE49-F238E27FC236}">
                    <a16:creationId xmlns:a16="http://schemas.microsoft.com/office/drawing/2014/main" id="{960F504E-8DE9-476C-8ABE-725F216C1474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rot="5400000">
                <a:off x="7043906" y="4131136"/>
                <a:ext cx="2253436" cy="265942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Connettore a gomito 44">
                <a:extLst>
                  <a:ext uri="{FF2B5EF4-FFF2-40B4-BE49-F238E27FC236}">
                    <a16:creationId xmlns:a16="http://schemas.microsoft.com/office/drawing/2014/main" id="{E7CED786-1603-4006-9230-D61CFB56F136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5400000">
                <a:off x="9223430" y="3604788"/>
                <a:ext cx="844717" cy="3216274"/>
              </a:xfrm>
              <a:prstGeom prst="bentConnector2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ccia curva 58">
                <a:extLst>
                  <a:ext uri="{FF2B5EF4-FFF2-40B4-BE49-F238E27FC236}">
                    <a16:creationId xmlns:a16="http://schemas.microsoft.com/office/drawing/2014/main" id="{0B549B36-AD2D-4932-99DE-F15C73D1B352}"/>
                  </a:ext>
                </a:extLst>
              </p:cNvPr>
              <p:cNvSpPr/>
              <p:nvPr/>
            </p:nvSpPr>
            <p:spPr>
              <a:xfrm rot="16200000">
                <a:off x="4900823" y="2738598"/>
                <a:ext cx="2030871" cy="4137227"/>
              </a:xfrm>
              <a:prstGeom prst="bentArrow">
                <a:avLst>
                  <a:gd name="adj1" fmla="val 28404"/>
                  <a:gd name="adj2" fmla="val 30618"/>
                  <a:gd name="adj3" fmla="val 28895"/>
                  <a:gd name="adj4" fmla="val 17232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40" name="Gruppo 1039">
                <a:extLst>
                  <a:ext uri="{FF2B5EF4-FFF2-40B4-BE49-F238E27FC236}">
                    <a16:creationId xmlns:a16="http://schemas.microsoft.com/office/drawing/2014/main" id="{AD0D62A8-C411-409A-BDAF-CB77EBC9EF4B}"/>
                  </a:ext>
                </a:extLst>
              </p:cNvPr>
              <p:cNvGrpSpPr/>
              <p:nvPr/>
            </p:nvGrpSpPr>
            <p:grpSpPr>
              <a:xfrm>
                <a:off x="5624130" y="1526302"/>
                <a:ext cx="1926873" cy="2198484"/>
                <a:chOff x="6741611" y="1673593"/>
                <a:chExt cx="1926873" cy="2198484"/>
              </a:xfrm>
            </p:grpSpPr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C59A0EF7-1415-4A9C-BB34-675EEECF1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4543" r="14543"/>
                <a:stretch/>
              </p:blipFill>
              <p:spPr>
                <a:xfrm>
                  <a:off x="6909658" y="2416145"/>
                  <a:ext cx="1542562" cy="145593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solidFill>
                    <a:schemeClr val="tx1"/>
                  </a:solidFill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79B0D58C-A3B5-4B2D-BC8D-E00AE50C14A0}"/>
                    </a:ext>
                  </a:extLst>
                </p:cNvPr>
                <p:cNvSpPr txBox="1"/>
                <p:nvPr/>
              </p:nvSpPr>
              <p:spPr>
                <a:xfrm>
                  <a:off x="6741611" y="1673593"/>
                  <a:ext cx="1926873" cy="685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soft" dir="t">
                      <a:rot lat="0" lon="0" rev="15600000"/>
                    </a:lightRig>
                  </a:scene3d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r>
                    <a:rPr lang="it-IT" sz="1200" b="1" dirty="0">
                      <a:ln/>
                      <a:solidFill>
                        <a:schemeClr val="accent4"/>
                      </a:solidFill>
                    </a:rPr>
                    <a:t>Driver Corrente</a:t>
                  </a:r>
                </a:p>
              </p:txBody>
            </p:sp>
          </p:grpSp>
          <p:sp>
            <p:nvSpPr>
              <p:cNvPr id="1037" name="CasellaDiTesto 1036">
                <a:extLst>
                  <a:ext uri="{FF2B5EF4-FFF2-40B4-BE49-F238E27FC236}">
                    <a16:creationId xmlns:a16="http://schemas.microsoft.com/office/drawing/2014/main" id="{1DDC4301-24AC-40CD-804E-151A87645CFD}"/>
                  </a:ext>
                </a:extLst>
              </p:cNvPr>
              <p:cNvSpPr txBox="1"/>
              <p:nvPr/>
            </p:nvSpPr>
            <p:spPr>
              <a:xfrm>
                <a:off x="3560319" y="951676"/>
                <a:ext cx="1926873" cy="6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50" dirty="0"/>
                  <a:t>Arduino Uno</a:t>
                </a:r>
              </a:p>
              <a:p>
                <a:pPr algn="ctr"/>
                <a:r>
                  <a:rPr lang="it-IT" sz="1050" dirty="0"/>
                  <a:t>DAC e attuatore</a:t>
                </a:r>
              </a:p>
            </p:txBody>
          </p:sp>
          <p:sp>
            <p:nvSpPr>
              <p:cNvPr id="1064" name="CasellaDiTesto 1063">
                <a:extLst>
                  <a:ext uri="{FF2B5EF4-FFF2-40B4-BE49-F238E27FC236}">
                    <a16:creationId xmlns:a16="http://schemas.microsoft.com/office/drawing/2014/main" id="{3CCA997E-83FA-4582-B90F-C36C515EDEBE}"/>
                  </a:ext>
                </a:extLst>
              </p:cNvPr>
              <p:cNvSpPr txBox="1"/>
              <p:nvPr/>
            </p:nvSpPr>
            <p:spPr>
              <a:xfrm>
                <a:off x="7650840" y="1526302"/>
                <a:ext cx="4489377" cy="59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Impianto Tokamak</a:t>
                </a:r>
              </a:p>
            </p:txBody>
          </p: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5F66DCC9-3AC0-4917-8F3B-7C23471395BE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5229454" y="2987737"/>
                <a:ext cx="562723" cy="9082"/>
              </a:xfrm>
              <a:prstGeom prst="straightConnector1">
                <a:avLst/>
              </a:prstGeom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DEF134C-000F-4FF3-A024-1235257C2350}"/>
              </a:ext>
            </a:extLst>
          </p:cNvPr>
          <p:cNvGrpSpPr/>
          <p:nvPr/>
        </p:nvGrpSpPr>
        <p:grpSpPr>
          <a:xfrm>
            <a:off x="5206569" y="2723144"/>
            <a:ext cx="1747777" cy="2206730"/>
            <a:chOff x="5225619" y="2723144"/>
            <a:chExt cx="1747777" cy="2206730"/>
          </a:xfrm>
        </p:grpSpPr>
        <p:sp>
          <p:nvSpPr>
            <p:cNvPr id="1029" name="Rettangolo con angoli arrotondati 1028">
              <a:extLst>
                <a:ext uri="{FF2B5EF4-FFF2-40B4-BE49-F238E27FC236}">
                  <a16:creationId xmlns:a16="http://schemas.microsoft.com/office/drawing/2014/main" id="{A952FDF0-E1BE-4BAD-8B0A-53625750BC9B}"/>
                </a:ext>
              </a:extLst>
            </p:cNvPr>
            <p:cNvSpPr/>
            <p:nvPr/>
          </p:nvSpPr>
          <p:spPr>
            <a:xfrm>
              <a:off x="5225619" y="4355221"/>
              <a:ext cx="1747777" cy="57465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/>
                <a:t>Sistema di Comunicazione a pacchetti basato su USB </a:t>
              </a:r>
            </a:p>
            <a:p>
              <a:pPr algn="ctr"/>
              <a:r>
                <a:rPr lang="it-IT" sz="900" dirty="0"/>
                <a:t>EMP</a:t>
              </a:r>
            </a:p>
          </p:txBody>
        </p:sp>
        <p:sp>
          <p:nvSpPr>
            <p:cNvPr id="1027" name="Freccia bidirezionale orizzontale 1026">
              <a:extLst>
                <a:ext uri="{FF2B5EF4-FFF2-40B4-BE49-F238E27FC236}">
                  <a16:creationId xmlns:a16="http://schemas.microsoft.com/office/drawing/2014/main" id="{00204206-D361-425E-A517-8DE176C4426F}"/>
                </a:ext>
              </a:extLst>
            </p:cNvPr>
            <p:cNvSpPr/>
            <p:nvPr/>
          </p:nvSpPr>
          <p:spPr>
            <a:xfrm>
              <a:off x="5349601" y="2723144"/>
              <a:ext cx="1480428" cy="927100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54" name="Connettore a gomito 1053">
              <a:extLst>
                <a:ext uri="{FF2B5EF4-FFF2-40B4-BE49-F238E27FC236}">
                  <a16:creationId xmlns:a16="http://schemas.microsoft.com/office/drawing/2014/main" id="{8E8B67AC-AF48-4833-B9CE-940662E994E1}"/>
                </a:ext>
              </a:extLst>
            </p:cNvPr>
            <p:cNvCxnSpPr>
              <a:cxnSpLocks/>
              <a:stCxn id="1027" idx="5"/>
              <a:endCxn id="1029" idx="0"/>
            </p:cNvCxnSpPr>
            <p:nvPr/>
          </p:nvCxnSpPr>
          <p:spPr>
            <a:xfrm rot="16200000" flipH="1">
              <a:off x="5626285" y="3881998"/>
              <a:ext cx="936752" cy="9693"/>
            </a:xfrm>
            <a:prstGeom prst="bentConnector3">
              <a:avLst>
                <a:gd name="adj1" fmla="val 50000"/>
              </a:avLst>
            </a:prstGeom>
            <a:ln w="28575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14160640-534C-4549-8190-64F9B643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32096" y="2963997"/>
              <a:ext cx="734824" cy="463570"/>
            </a:xfrm>
            <a:prstGeom prst="rect">
              <a:avLst/>
            </a:prstGeom>
          </p:spPr>
        </p:pic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0538461-0F75-4747-933F-29E406B5C329}"/>
              </a:ext>
            </a:extLst>
          </p:cNvPr>
          <p:cNvGrpSpPr/>
          <p:nvPr/>
        </p:nvGrpSpPr>
        <p:grpSpPr>
          <a:xfrm>
            <a:off x="44931" y="2538521"/>
            <a:ext cx="2024935" cy="1361503"/>
            <a:chOff x="88868" y="2570008"/>
            <a:chExt cx="2024935" cy="1361503"/>
          </a:xfrm>
        </p:grpSpPr>
        <p:sp>
          <p:nvSpPr>
            <p:cNvPr id="44" name="Nuvola 43">
              <a:extLst>
                <a:ext uri="{FF2B5EF4-FFF2-40B4-BE49-F238E27FC236}">
                  <a16:creationId xmlns:a16="http://schemas.microsoft.com/office/drawing/2014/main" id="{796B4EDD-BE37-4055-8681-97822BA08278}"/>
                </a:ext>
              </a:extLst>
            </p:cNvPr>
            <p:cNvSpPr/>
            <p:nvPr/>
          </p:nvSpPr>
          <p:spPr>
            <a:xfrm>
              <a:off x="169986" y="2635167"/>
              <a:ext cx="1943817" cy="1296344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High-Level</a:t>
              </a:r>
            </a:p>
          </p:txBody>
        </p: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88868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sp>
        <p:nvSpPr>
          <p:cNvPr id="68" name="Freccia bidirezionale orizzontale 67">
            <a:extLst>
              <a:ext uri="{FF2B5EF4-FFF2-40B4-BE49-F238E27FC236}">
                <a16:creationId xmlns:a16="http://schemas.microsoft.com/office/drawing/2014/main" id="{5B7CCC7E-6525-409B-89DD-DFCD542972AC}"/>
              </a:ext>
            </a:extLst>
          </p:cNvPr>
          <p:cNvSpPr/>
          <p:nvPr/>
        </p:nvSpPr>
        <p:spPr>
          <a:xfrm rot="16200000">
            <a:off x="445812" y="4261621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7E63A425-9775-4396-9689-8EA993C8895B}"/>
              </a:ext>
            </a:extLst>
          </p:cNvPr>
          <p:cNvSpPr/>
          <p:nvPr/>
        </p:nvSpPr>
        <p:spPr>
          <a:xfrm rot="16200000">
            <a:off x="259085" y="5491259"/>
            <a:ext cx="1535323" cy="937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……</a:t>
            </a:r>
          </a:p>
          <a:p>
            <a:pPr algn="ctr"/>
            <a:r>
              <a:rPr lang="it-IT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86F5-C6A8-4B24-A017-450966E0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D67E2-268C-42B6-91CC-1A1E1C73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90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attuale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/>
              <a:t>Sensibilità Corrente:</a:t>
            </a:r>
          </a:p>
          <a:p>
            <a:pPr algn="r"/>
            <a:r>
              <a:rPr lang="it-IT" dirty="0"/>
              <a:t>244mA</a:t>
            </a:r>
          </a:p>
          <a:p>
            <a:r>
              <a:rPr lang="it-IT" dirty="0"/>
              <a:t>Massima Corrente Misurabile: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/>
              <a:t>Sensibilità Tensione Secondario:</a:t>
            </a:r>
          </a:p>
          <a:p>
            <a:pPr algn="r"/>
            <a:r>
              <a:rPr lang="it-IT" dirty="0"/>
              <a:t>4,88mV</a:t>
            </a:r>
          </a:p>
          <a:p>
            <a:r>
              <a:rPr lang="it-IT" dirty="0"/>
              <a:t>Massima Tensione Secondario :</a:t>
            </a:r>
          </a:p>
          <a:p>
            <a:pPr algn="r"/>
            <a:r>
              <a:rPr lang="it-IT" dirty="0"/>
              <a:t>2,5V</a:t>
            </a:r>
          </a:p>
          <a:p>
            <a:pPr algn="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5F6A0B-5900-47A0-A93D-2AB2900F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48059" y="-478059"/>
            <a:ext cx="4495006" cy="79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AEB5C-78FF-4B9D-9AD2-97601F45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it-IT" dirty="0"/>
              <a:t>Motor Drive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71B5-7F2C-4453-9508-9671B4C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498" y="56546"/>
            <a:ext cx="9657852" cy="3688960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6986EBF-9116-47AE-ACED-A071FAB52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49174"/>
              </p:ext>
            </p:extLst>
          </p:nvPr>
        </p:nvGraphicFramePr>
        <p:xfrm>
          <a:off x="6726515" y="4389120"/>
          <a:ext cx="5465485" cy="24688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93097">
                  <a:extLst>
                    <a:ext uri="{9D8B030D-6E8A-4147-A177-3AD203B41FA5}">
                      <a16:colId xmlns:a16="http://schemas.microsoft.com/office/drawing/2014/main" val="1149958467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14144591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3455211249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4233036820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943171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Signal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Conf</a:t>
                      </a:r>
                      <a:r>
                        <a:rPr lang="it-IT" b="1" dirty="0">
                          <a:effectLst/>
                        </a:rPr>
                        <a:t> 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2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4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45109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Hin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2921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~</a:t>
                      </a:r>
                      <a:r>
                        <a:rPr lang="it-IT" b="1" dirty="0" err="1">
                          <a:effectLst/>
                        </a:rPr>
                        <a:t>Lin</a:t>
                      </a:r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8938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2048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Lo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30738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alto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Basso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35628379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00122C-8A05-4CAA-AA55-F0081F8D0EB6}"/>
              </a:ext>
            </a:extLst>
          </p:cNvPr>
          <p:cNvSpPr txBox="1"/>
          <p:nvPr/>
        </p:nvSpPr>
        <p:spPr>
          <a:xfrm>
            <a:off x="7954392" y="4019788"/>
            <a:ext cx="31604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Half-Bridge </a:t>
            </a:r>
            <a:r>
              <a:rPr lang="it-IT" dirty="0" err="1"/>
              <a:t>Configuration</a:t>
            </a:r>
            <a:endParaRPr lang="it-IT" dirty="0"/>
          </a:p>
        </p:txBody>
      </p:sp>
      <p:pic>
        <p:nvPicPr>
          <p:cNvPr id="1026" name="Picture 2" descr="Timing-low2high">
            <a:extLst>
              <a:ext uri="{FF2B5EF4-FFF2-40B4-BE49-F238E27FC236}">
                <a16:creationId xmlns:a16="http://schemas.microsoft.com/office/drawing/2014/main" id="{9B43A417-34D6-459A-B135-CBC841E4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3" y="3532607"/>
            <a:ext cx="2944583" cy="28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A73CE-82BE-477B-96DB-F196E00D56E5}"/>
              </a:ext>
            </a:extLst>
          </p:cNvPr>
          <p:cNvSpPr txBox="1"/>
          <p:nvPr/>
        </p:nvSpPr>
        <p:spPr>
          <a:xfrm>
            <a:off x="3990511" y="4583503"/>
            <a:ext cx="252737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Da notare che le configurazioni di nostro interesse hanno i segnali sincronizzati</a:t>
            </a:r>
          </a:p>
        </p:txBody>
      </p:sp>
    </p:spTree>
    <p:extLst>
      <p:ext uri="{BB962C8B-B14F-4D97-AF65-F5344CB8AC3E}">
        <p14:creationId xmlns:p14="http://schemas.microsoft.com/office/powerpoint/2010/main" val="63787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6F3E3C-8502-4473-8B57-A10BC16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8070"/>
          </a:xfrm>
        </p:spPr>
        <p:txBody>
          <a:bodyPr>
            <a:normAutofit/>
          </a:bodyPr>
          <a:lstStyle/>
          <a:p>
            <a:r>
              <a:rPr lang="it-IT" dirty="0"/>
              <a:t>H-Bridge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BCD465-5B73-4C1D-AF94-36761C0E4359}"/>
              </a:ext>
            </a:extLst>
          </p:cNvPr>
          <p:cNvSpPr txBox="1"/>
          <p:nvPr/>
        </p:nvSpPr>
        <p:spPr>
          <a:xfrm>
            <a:off x="292963" y="754602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Essendo i segnali di nostro interesse sincronizzati, ci riferiremo a essi: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1 come </a:t>
            </a:r>
            <a:r>
              <a:rPr lang="it-IT" dirty="0" err="1"/>
              <a:t>INa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2 come </a:t>
            </a:r>
            <a:r>
              <a:rPr lang="it-IT" dirty="0" err="1"/>
              <a:t>INb</a:t>
            </a:r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12086B71-F8F2-46F4-8C79-3355E3A9D49B}"/>
              </a:ext>
            </a:extLst>
          </p:cNvPr>
          <p:cNvGrpSpPr/>
          <p:nvPr/>
        </p:nvGrpSpPr>
        <p:grpSpPr>
          <a:xfrm>
            <a:off x="292963" y="1642371"/>
            <a:ext cx="7912238" cy="3727811"/>
            <a:chOff x="292963" y="1597981"/>
            <a:chExt cx="7912238" cy="37278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0B8F6F9-FD8D-44BF-88B8-EE5E8379D18B}"/>
                </a:ext>
              </a:extLst>
            </p:cNvPr>
            <p:cNvSpPr/>
            <p:nvPr/>
          </p:nvSpPr>
          <p:spPr>
            <a:xfrm>
              <a:off x="2260048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1B255240-A4B2-42F2-8ABA-081E4A74FD68}"/>
                </a:ext>
              </a:extLst>
            </p:cNvPr>
            <p:cNvSpPr/>
            <p:nvPr/>
          </p:nvSpPr>
          <p:spPr>
            <a:xfrm>
              <a:off x="292963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BE6CBAA-01A6-4924-8E4A-928AFE864F61}"/>
                </a:ext>
              </a:extLst>
            </p:cNvPr>
            <p:cNvGrpSpPr/>
            <p:nvPr/>
          </p:nvGrpSpPr>
          <p:grpSpPr>
            <a:xfrm>
              <a:off x="394665" y="1677932"/>
              <a:ext cx="1619476" cy="3647860"/>
              <a:chOff x="394665" y="1677932"/>
              <a:chExt cx="1619476" cy="3647860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087C8CCA-3278-4B50-9EA0-28DC74564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665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47F75E7-E811-4F0E-83B2-F22BFA6181AE}"/>
                  </a:ext>
                </a:extLst>
              </p:cNvPr>
              <p:cNvSpPr txBox="1"/>
              <p:nvPr/>
            </p:nvSpPr>
            <p:spPr>
              <a:xfrm>
                <a:off x="760051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1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Flow +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97856D1-3687-4CDA-A4A5-7FB15E1AEDE0}"/>
                </a:ext>
              </a:extLst>
            </p:cNvPr>
            <p:cNvSpPr/>
            <p:nvPr/>
          </p:nvSpPr>
          <p:spPr>
            <a:xfrm>
              <a:off x="6216167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B47DFF6-C3FA-44A6-AE3A-F205D23D2D61}"/>
                </a:ext>
              </a:extLst>
            </p:cNvPr>
            <p:cNvGrpSpPr/>
            <p:nvPr/>
          </p:nvGrpSpPr>
          <p:grpSpPr>
            <a:xfrm>
              <a:off x="2379265" y="1677932"/>
              <a:ext cx="1629002" cy="3647860"/>
              <a:chOff x="2835633" y="1677932"/>
              <a:chExt cx="1629002" cy="364786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C719E041-DBEE-409C-8018-FB751F1C7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633" y="1677932"/>
                <a:ext cx="1629002" cy="2724530"/>
              </a:xfrm>
              <a:prstGeom prst="rect">
                <a:avLst/>
              </a:prstGeom>
            </p:spPr>
          </p:pic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C6EFE4-8909-410C-A3AC-56964531AABB}"/>
                  </a:ext>
                </a:extLst>
              </p:cNvPr>
              <p:cNvSpPr txBox="1"/>
              <p:nvPr/>
            </p:nvSpPr>
            <p:spPr>
              <a:xfrm>
                <a:off x="3205782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1</a:t>
                </a:r>
              </a:p>
              <a:p>
                <a:r>
                  <a:rPr lang="it-IT" dirty="0"/>
                  <a:t>Flow -</a:t>
                </a:r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E317103A-8112-43AB-B1BA-A4C9468EAE62}"/>
                </a:ext>
              </a:extLst>
            </p:cNvPr>
            <p:cNvGrpSpPr/>
            <p:nvPr/>
          </p:nvGrpSpPr>
          <p:grpSpPr>
            <a:xfrm>
              <a:off x="4367391" y="1677932"/>
              <a:ext cx="1619476" cy="3647860"/>
              <a:chOff x="5286262" y="1677932"/>
              <a:chExt cx="1619476" cy="3647860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C0E2EE2-8FF8-4489-8600-3DC3B2E7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262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9A654DD-8C79-4A96-B8B6-DF778E3E9AFC}"/>
                  </a:ext>
                </a:extLst>
              </p:cNvPr>
              <p:cNvSpPr txBox="1"/>
              <p:nvPr/>
            </p:nvSpPr>
            <p:spPr>
              <a:xfrm>
                <a:off x="5578577" y="4402462"/>
                <a:ext cx="1229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Vcc</a:t>
                </a:r>
                <a:r>
                  <a:rPr lang="it-IT" dirty="0"/>
                  <a:t> Break</a:t>
                </a:r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A5F7389-2EB3-4829-AD48-8BCCEBD8E7ED}"/>
                </a:ext>
              </a:extLst>
            </p:cNvPr>
            <p:cNvGrpSpPr/>
            <p:nvPr/>
          </p:nvGrpSpPr>
          <p:grpSpPr>
            <a:xfrm>
              <a:off x="6345720" y="1677932"/>
              <a:ext cx="1619476" cy="3647860"/>
              <a:chOff x="6345720" y="1677932"/>
              <a:chExt cx="1619476" cy="3647860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A8C151F2-ECD9-40C2-B95A-805C46A1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5720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A0DB386-ACC8-4FFC-98C8-BF428AD9AE06}"/>
                  </a:ext>
                </a:extLst>
              </p:cNvPr>
              <p:cNvSpPr txBox="1"/>
              <p:nvPr/>
            </p:nvSpPr>
            <p:spPr>
              <a:xfrm>
                <a:off x="6488730" y="4402462"/>
                <a:ext cx="13334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GND Break</a:t>
                </a:r>
              </a:p>
            </p:txBody>
          </p:sp>
        </p:grp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129333-F09A-48D3-8A9C-C139B5F9EDC8}"/>
              </a:ext>
            </a:extLst>
          </p:cNvPr>
          <p:cNvSpPr txBox="1"/>
          <p:nvPr/>
        </p:nvSpPr>
        <p:spPr>
          <a:xfrm>
            <a:off x="630315" y="5513033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3 Configurazioni sono di nostro interesse per controllare la corrente, senza mai aprire il circuito, </a:t>
            </a:r>
            <a:r>
              <a:rPr lang="it-IT" b="1" dirty="0">
                <a:solidFill>
                  <a:srgbClr val="FF0000"/>
                </a:solidFill>
              </a:rPr>
              <a:t>evitando</a:t>
            </a:r>
            <a:r>
              <a:rPr lang="it-IT" dirty="0"/>
              <a:t> così di aggiungere delle </a:t>
            </a:r>
            <a:r>
              <a:rPr lang="it-IT" i="1" u="sng" dirty="0"/>
              <a:t>dinamiche non lineari al sistema</a:t>
            </a:r>
          </a:p>
        </p:txBody>
      </p:sp>
    </p:spTree>
    <p:extLst>
      <p:ext uri="{BB962C8B-B14F-4D97-AF65-F5344CB8AC3E}">
        <p14:creationId xmlns:p14="http://schemas.microsoft.com/office/powerpoint/2010/main" val="245225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D5D97-F0AB-454B-ACED-1BC2BD1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93072"/>
          </a:xfrm>
        </p:spPr>
        <p:txBody>
          <a:bodyPr/>
          <a:lstStyle/>
          <a:p>
            <a:r>
              <a:rPr lang="it-IT" dirty="0"/>
              <a:t>Funzione logica di Controllo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32E8B3-CCC6-44AD-94B7-F5AF5BCF2A90}"/>
              </a:ext>
            </a:extLst>
          </p:cNvPr>
          <p:cNvSpPr txBox="1"/>
          <p:nvPr/>
        </p:nvSpPr>
        <p:spPr>
          <a:xfrm>
            <a:off x="310718" y="793072"/>
            <a:ext cx="870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Controllando il ponte Ponte-H usando un segnale di PWM e una direzione di marcia, è necessario trovare una funzione booleana F</a:t>
            </a:r>
            <a:r>
              <a:rPr lang="it-IT" dirty="0">
                <a:sym typeface="Wingdings" panose="05000000000000000000" pitchFamily="2" charset="2"/>
              </a:rPr>
              <a:t>(</a:t>
            </a:r>
            <a:r>
              <a:rPr lang="it-IT" dirty="0" err="1">
                <a:sym typeface="Wingdings" panose="05000000000000000000" pitchFamily="2" charset="2"/>
              </a:rPr>
              <a:t>PWM,Dir</a:t>
            </a:r>
            <a:r>
              <a:rPr lang="it-IT" dirty="0">
                <a:sym typeface="Wingdings" panose="05000000000000000000" pitchFamily="2" charset="2"/>
              </a:rPr>
              <a:t>)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(</a:t>
            </a:r>
            <a:r>
              <a:rPr lang="it-IT" dirty="0" err="1"/>
              <a:t>ina,inb</a:t>
            </a:r>
            <a:r>
              <a:rPr lang="it-IT" dirty="0"/>
              <a:t>):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DF9A5BB-7EB9-4F7A-B07F-DF7BA4C8E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698"/>
              </p:ext>
            </p:extLst>
          </p:nvPr>
        </p:nvGraphicFramePr>
        <p:xfrm>
          <a:off x="393777" y="1600200"/>
          <a:ext cx="302412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31">
                  <a:extLst>
                    <a:ext uri="{9D8B030D-6E8A-4147-A177-3AD203B41FA5}">
                      <a16:colId xmlns:a16="http://schemas.microsoft.com/office/drawing/2014/main" val="602036214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941299009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045032883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54929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PWM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Dir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INa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INb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95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3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6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875870"/>
                  </a:ext>
                </a:extLst>
              </a:tr>
            </a:tbl>
          </a:graphicData>
        </a:graphic>
      </p:graphicFrame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C8C1E20-270A-49A0-BEAC-E060EF5E0754}"/>
              </a:ext>
            </a:extLst>
          </p:cNvPr>
          <p:cNvSpPr/>
          <p:nvPr/>
        </p:nvSpPr>
        <p:spPr>
          <a:xfrm>
            <a:off x="3551068" y="2379216"/>
            <a:ext cx="86113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/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𝐼𝑁𝑏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  <a:blipFill>
                <a:blip r:embed="rId2"/>
                <a:stretch>
                  <a:fillRect l="-1037" r="-830" b="-2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PWM-operation">
            <a:extLst>
              <a:ext uri="{FF2B5EF4-FFF2-40B4-BE49-F238E27FC236}">
                <a16:creationId xmlns:a16="http://schemas.microsoft.com/office/drawing/2014/main" id="{8CF09533-5054-4F69-A6F6-EA2FEF1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9" y="3467814"/>
            <a:ext cx="3843655" cy="33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B2F7D6-8991-47CE-A64C-FA6BD2DACE36}"/>
              </a:ext>
            </a:extLst>
          </p:cNvPr>
          <p:cNvSpPr txBox="1"/>
          <p:nvPr/>
        </p:nvSpPr>
        <p:spPr>
          <a:xfrm>
            <a:off x="952577" y="436881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Nell’attuare gli output, il valore logico del PWM è osservabile dallo schema, ed è stato impostato opportunamente scegliendo i valori dei registri.</a:t>
            </a:r>
          </a:p>
        </p:txBody>
      </p:sp>
    </p:spTree>
    <p:extLst>
      <p:ext uri="{BB962C8B-B14F-4D97-AF65-F5344CB8AC3E}">
        <p14:creationId xmlns:p14="http://schemas.microsoft.com/office/powerpoint/2010/main" val="61805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B1195-71EC-425F-8174-FAEAD4FF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Driver di corrente IBT_2</a:t>
            </a:r>
          </a:p>
        </p:txBody>
      </p:sp>
      <p:pic>
        <p:nvPicPr>
          <p:cNvPr id="4" name="Immagine 3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A8BA2052-F2F6-492D-97D2-DEC70831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16341"/>
            <a:ext cx="8191500" cy="40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E84E8-18C0-41CA-AF9B-9F349EA0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83920"/>
          </a:xfrm>
        </p:spPr>
        <p:txBody>
          <a:bodyPr/>
          <a:lstStyle/>
          <a:p>
            <a:r>
              <a:rPr lang="it-IT" dirty="0"/>
              <a:t>Il timer di una STM32F4</a:t>
            </a:r>
          </a:p>
        </p:txBody>
      </p:sp>
      <p:pic>
        <p:nvPicPr>
          <p:cNvPr id="4098" name="Picture 2" descr="image-20210714140235094">
            <a:extLst>
              <a:ext uri="{FF2B5EF4-FFF2-40B4-BE49-F238E27FC236}">
                <a16:creationId xmlns:a16="http://schemas.microsoft.com/office/drawing/2014/main" id="{86BC3509-407C-4A41-9369-1B3A9669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4" y="599440"/>
            <a:ext cx="5761504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53E55-7F5C-40C1-9257-EBCA7B2C1586}"/>
              </a:ext>
            </a:extLst>
          </p:cNvPr>
          <p:cNvSpPr txBox="1"/>
          <p:nvPr/>
        </p:nvSpPr>
        <p:spPr>
          <a:xfrm>
            <a:off x="4290260" y="298704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timer della STM32F4 ha una struttura a cascata dalla sorgente al registro contatore.</a:t>
            </a:r>
          </a:p>
          <a:p>
            <a:r>
              <a:rPr lang="it-IT" dirty="0"/>
              <a:t>È possibile programmare sia il </a:t>
            </a:r>
            <a:r>
              <a:rPr lang="it-IT" dirty="0" err="1"/>
              <a:t>Prescaler</a:t>
            </a:r>
            <a:r>
              <a:rPr lang="it-IT" dirty="0"/>
              <a:t> che il periodo regolando opportunamente i registri:</a:t>
            </a:r>
          </a:p>
        </p:txBody>
      </p:sp>
      <p:pic>
        <p:nvPicPr>
          <p:cNvPr id="4100" name="Picture 4" descr="timer-count-diagram">
            <a:extLst>
              <a:ext uri="{FF2B5EF4-FFF2-40B4-BE49-F238E27FC236}">
                <a16:creationId xmlns:a16="http://schemas.microsoft.com/office/drawing/2014/main" id="{2F87CF94-F0ED-448A-885F-629865BC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187369"/>
            <a:ext cx="666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D9E44EC-B9AD-4F80-A90C-AFE10962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10" y="6407467"/>
            <a:ext cx="4966590" cy="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90C28B3-671A-43B7-856B-365865DD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7648"/>
            <a:ext cx="5246015" cy="52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406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FE647-E2F5-42A7-8D10-3AD01A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82320"/>
          </a:xfrm>
        </p:spPr>
        <p:txBody>
          <a:bodyPr>
            <a:normAutofit/>
          </a:bodyPr>
          <a:lstStyle/>
          <a:p>
            <a:r>
              <a:rPr lang="it-IT" dirty="0"/>
              <a:t>Generare il PWM alla corretta Frequenza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BFABBE-0C59-40AC-9477-879B25D0E8B9}"/>
              </a:ext>
            </a:extLst>
          </p:cNvPr>
          <p:cNvSpPr txBox="1"/>
          <p:nvPr/>
        </p:nvSpPr>
        <p:spPr>
          <a:xfrm>
            <a:off x="193040" y="680720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Testando la funzione solo per numeri interi, e cercandone le soluzioni intere esce fuori:</a:t>
            </a:r>
          </a:p>
        </p:txBody>
      </p:sp>
      <p:pic>
        <p:nvPicPr>
          <p:cNvPr id="5122" name="Picture 2" descr="SolutionInteger">
            <a:extLst>
              <a:ext uri="{FF2B5EF4-FFF2-40B4-BE49-F238E27FC236}">
                <a16:creationId xmlns:a16="http://schemas.microsoft.com/office/drawing/2014/main" id="{CC570DCD-CA32-4944-A733-85FE1C06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607"/>
            <a:ext cx="11147769" cy="57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5EFA2C-0F3F-419E-8432-CDE81B2F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333" b="23742"/>
          <a:stretch/>
        </p:blipFill>
        <p:spPr bwMode="auto">
          <a:xfrm>
            <a:off x="7233919" y="1554480"/>
            <a:ext cx="5006259" cy="36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1E4020C-CB26-470D-B721-BFAD3821F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19224" r="-480" b="-11907"/>
          <a:stretch/>
        </p:blipFill>
        <p:spPr bwMode="auto">
          <a:xfrm>
            <a:off x="701040" y="1163320"/>
            <a:ext cx="5974079" cy="78231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3713363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1473</Words>
  <Application>Microsoft Office PowerPoint</Application>
  <PresentationFormat>Widescreen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Prototipo attuale</vt:lpstr>
      <vt:lpstr>Motor Drive System</vt:lpstr>
      <vt:lpstr>H-Bridge Possible Configuration</vt:lpstr>
      <vt:lpstr>Funzione logica di Controllo</vt:lpstr>
      <vt:lpstr>Driver di corrente IBT_2</vt:lpstr>
      <vt:lpstr>Il timer di una STM32F4</vt:lpstr>
      <vt:lpstr>Generare il PWM alla corretta Frequenza</vt:lpstr>
      <vt:lpstr>Current Drive Setting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66</cp:revision>
  <dcterms:created xsi:type="dcterms:W3CDTF">2021-05-04T13:26:22Z</dcterms:created>
  <dcterms:modified xsi:type="dcterms:W3CDTF">2021-09-20T09:07:27Z</dcterms:modified>
</cp:coreProperties>
</file>